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367" r:id="rId2"/>
    <p:sldId id="372" r:id="rId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455">
          <p15:clr>
            <a:srgbClr val="A4A3A4"/>
          </p15:clr>
        </p15:guide>
        <p15:guide id="4" orient="horz" pos="1537">
          <p15:clr>
            <a:srgbClr val="A4A3A4"/>
          </p15:clr>
        </p15:guide>
        <p15:guide id="5" orient="horz" pos="2358">
          <p15:clr>
            <a:srgbClr val="A4A3A4"/>
          </p15:clr>
        </p15:guide>
        <p15:guide id="6" orient="horz" pos="3872">
          <p15:clr>
            <a:srgbClr val="A4A3A4"/>
          </p15:clr>
        </p15:guide>
        <p15:guide id="7" orient="horz" pos="3166">
          <p15:clr>
            <a:srgbClr val="A4A3A4"/>
          </p15:clr>
        </p15:guide>
        <p15:guide id="8" pos="443">
          <p15:clr>
            <a:srgbClr val="A4A3A4"/>
          </p15:clr>
        </p15:guide>
        <p15:guide id="9" pos="7243">
          <p15:clr>
            <a:srgbClr val="A4A3A4"/>
          </p15:clr>
        </p15:guide>
        <p15:guide id="10" pos="6324">
          <p15:clr>
            <a:srgbClr val="A4A3A4"/>
          </p15:clr>
        </p15:guide>
        <p15:guide id="11" pos="1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3B1"/>
    <a:srgbClr val="FF3300"/>
    <a:srgbClr val="EAB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7029" autoAdjust="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40"/>
        <p:guide orient="horz" pos="1455"/>
        <p:guide orient="horz" pos="1537"/>
        <p:guide orient="horz" pos="2358"/>
        <p:guide orient="horz" pos="3872"/>
        <p:guide orient="horz" pos="3166"/>
        <p:guide pos="443"/>
        <p:guide pos="7243"/>
        <p:guide pos="6324"/>
        <p:guide pos="13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008000" cy="1008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64703-CAF6-4346-A8D2-3D8FBF6666B5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550CE-9EC4-4178-97E1-DFF51E8B9A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00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www.prowi-gt.de/fileadmin/Design/Slider/Startseite/Slider_Start_Vereinbarkeit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461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046" y="5823225"/>
            <a:ext cx="1800000" cy="777600"/>
          </a:xfrm>
          <a:prstGeom prst="rect">
            <a:avLst/>
          </a:prstGeom>
        </p:spPr>
      </p:pic>
      <p:sp>
        <p:nvSpPr>
          <p:cNvPr id="10" name="Rectangle 4"/>
          <p:cNvSpPr/>
          <p:nvPr userDrawn="1"/>
        </p:nvSpPr>
        <p:spPr>
          <a:xfrm>
            <a:off x="1123200" y="3494363"/>
            <a:ext cx="4143375" cy="2328862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pic>
        <p:nvPicPr>
          <p:cNvPr id="15" name="Picture 2" descr="http://www.erfolgskreis-gt.de/fileadmin/user_upload/Service/Downloadbereich/Button_ErfolgsKreis-GT-grau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6"/>
          <a:stretch/>
        </p:blipFill>
        <p:spPr bwMode="auto">
          <a:xfrm>
            <a:off x="8841277" y="5823225"/>
            <a:ext cx="826141" cy="7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932400" y="2804400"/>
            <a:ext cx="6480077" cy="914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dirty="0" smtClean="0"/>
              <a:t>Titel einfügen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23200" y="3628800"/>
            <a:ext cx="3637537" cy="415925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de-DE" dirty="0" smtClean="0"/>
              <a:t>Untertitel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5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_Daten&amp;Fa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0748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496865" y="6263709"/>
            <a:ext cx="374290" cy="353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Rectangle 9"/>
          <p:cNvSpPr/>
          <p:nvPr userDrawn="1"/>
        </p:nvSpPr>
        <p:spPr>
          <a:xfrm>
            <a:off x="1047750" y="0"/>
            <a:ext cx="4143375" cy="2328862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030" y="6263709"/>
            <a:ext cx="1000979" cy="356856"/>
          </a:xfrm>
          <a:prstGeom prst="rect">
            <a:avLst/>
          </a:prstGeom>
        </p:spPr>
      </p:pic>
      <p:pic>
        <p:nvPicPr>
          <p:cNvPr id="14" name="Picture 2" descr="http://www.erfolgskreis-gt.de/fileadmin/user_upload/Service/Downloadbereich/Button_ErfolgsKreis-GT-grau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6"/>
          <a:stretch/>
        </p:blipFill>
        <p:spPr bwMode="auto">
          <a:xfrm>
            <a:off x="9533040" y="6263709"/>
            <a:ext cx="38247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platzhalt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02399" y="597600"/>
            <a:ext cx="3671157" cy="9144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Überschrift</a:t>
            </a:r>
          </a:p>
          <a:p>
            <a:pPr lvl="0"/>
            <a:r>
              <a:rPr lang="de-DE" dirty="0" smtClean="0"/>
              <a:t>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629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Inhalt_Standort&amp;Flä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33040" y="0"/>
            <a:ext cx="2658960" cy="10748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496865" y="6263709"/>
            <a:ext cx="374290" cy="353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Rectangle 9"/>
          <p:cNvSpPr/>
          <p:nvPr userDrawn="1"/>
        </p:nvSpPr>
        <p:spPr>
          <a:xfrm>
            <a:off x="0" y="0"/>
            <a:ext cx="9533040" cy="1074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030" y="6263709"/>
            <a:ext cx="1000979" cy="356856"/>
          </a:xfrm>
          <a:prstGeom prst="rect">
            <a:avLst/>
          </a:prstGeom>
        </p:spPr>
      </p:pic>
      <p:pic>
        <p:nvPicPr>
          <p:cNvPr id="14" name="Picture 2" descr="http://www.erfolgskreis-gt.de/fileadmin/user_upload/Service/Downloadbereich/Button_ErfolgsKreis-GT-grau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6"/>
          <a:stretch/>
        </p:blipFill>
        <p:spPr bwMode="auto">
          <a:xfrm>
            <a:off x="9533040" y="6263709"/>
            <a:ext cx="38247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platzhalt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21854" y="597600"/>
            <a:ext cx="8330641" cy="477219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Überschrift einfügen</a:t>
            </a:r>
            <a:endParaRPr lang="de-DE" dirty="0"/>
          </a:p>
        </p:txBody>
      </p:sp>
      <p:sp>
        <p:nvSpPr>
          <p:cNvPr id="8" name="Inhaltsplatzhalter 29"/>
          <p:cNvSpPr>
            <a:spLocks noGrp="1"/>
          </p:cNvSpPr>
          <p:nvPr>
            <p:ph sz="quarter" idx="11"/>
          </p:nvPr>
        </p:nvSpPr>
        <p:spPr>
          <a:xfrm>
            <a:off x="1221854" y="1672419"/>
            <a:ext cx="5430202" cy="4691731"/>
          </a:xfrm>
        </p:spPr>
        <p:txBody>
          <a:bodyPr/>
          <a:lstStyle>
            <a:lvl1pPr marL="2286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1pPr>
            <a:lvl2pPr marL="6858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2pPr>
            <a:lvl3pPr marL="11430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3pPr>
            <a:lvl4pPr marL="16002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4pPr>
            <a:lvl5pPr marL="20574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29"/>
          <p:cNvSpPr>
            <a:spLocks noGrp="1"/>
          </p:cNvSpPr>
          <p:nvPr>
            <p:ph sz="quarter" idx="12"/>
          </p:nvPr>
        </p:nvSpPr>
        <p:spPr>
          <a:xfrm>
            <a:off x="6981912" y="1672419"/>
            <a:ext cx="4879516" cy="4322984"/>
          </a:xfrm>
        </p:spPr>
        <p:txBody>
          <a:bodyPr/>
          <a:lstStyle>
            <a:lvl1pPr marL="2286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1pPr>
            <a:lvl2pPr marL="6858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2pPr>
            <a:lvl3pPr marL="11430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3pPr>
            <a:lvl4pPr marL="16002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4pPr>
            <a:lvl5pPr marL="20574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17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Inhalt_Daten &amp; Fa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33040" y="0"/>
            <a:ext cx="2658960" cy="10748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496865" y="6263709"/>
            <a:ext cx="374290" cy="353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Rectangle 9"/>
          <p:cNvSpPr/>
          <p:nvPr userDrawn="1"/>
        </p:nvSpPr>
        <p:spPr>
          <a:xfrm>
            <a:off x="0" y="0"/>
            <a:ext cx="9533040" cy="10748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030" y="6263709"/>
            <a:ext cx="1000979" cy="356856"/>
          </a:xfrm>
          <a:prstGeom prst="rect">
            <a:avLst/>
          </a:prstGeom>
        </p:spPr>
      </p:pic>
      <p:pic>
        <p:nvPicPr>
          <p:cNvPr id="14" name="Picture 2" descr="http://www.erfolgskreis-gt.de/fileadmin/user_upload/Service/Downloadbereich/Button_ErfolgsKreis-GT-grau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6"/>
          <a:stretch/>
        </p:blipFill>
        <p:spPr bwMode="auto">
          <a:xfrm>
            <a:off x="9533040" y="6263709"/>
            <a:ext cx="38247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platzhalt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21854" y="597600"/>
            <a:ext cx="8330641" cy="477219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Überschrift einfügen</a:t>
            </a:r>
            <a:endParaRPr lang="de-DE" dirty="0"/>
          </a:p>
        </p:txBody>
      </p:sp>
      <p:sp>
        <p:nvSpPr>
          <p:cNvPr id="8" name="Inhaltsplatzhalter 29"/>
          <p:cNvSpPr>
            <a:spLocks noGrp="1"/>
          </p:cNvSpPr>
          <p:nvPr>
            <p:ph sz="quarter" idx="11"/>
          </p:nvPr>
        </p:nvSpPr>
        <p:spPr>
          <a:xfrm>
            <a:off x="1221854" y="1672419"/>
            <a:ext cx="5430202" cy="4691731"/>
          </a:xfrm>
        </p:spPr>
        <p:txBody>
          <a:bodyPr/>
          <a:lstStyle>
            <a:lvl1pPr marL="2286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1pPr>
            <a:lvl2pPr marL="6858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2pPr>
            <a:lvl3pPr marL="11430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3pPr>
            <a:lvl4pPr marL="16002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4pPr>
            <a:lvl5pPr marL="20574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29"/>
          <p:cNvSpPr>
            <a:spLocks noGrp="1"/>
          </p:cNvSpPr>
          <p:nvPr>
            <p:ph sz="quarter" idx="12"/>
          </p:nvPr>
        </p:nvSpPr>
        <p:spPr>
          <a:xfrm>
            <a:off x="6981912" y="1672419"/>
            <a:ext cx="4879516" cy="4322984"/>
          </a:xfrm>
        </p:spPr>
        <p:txBody>
          <a:bodyPr/>
          <a:lstStyle>
            <a:lvl1pPr marL="2286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1pPr>
            <a:lvl2pPr marL="6858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2pPr>
            <a:lvl3pPr marL="11430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3pPr>
            <a:lvl4pPr marL="16002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4pPr>
            <a:lvl5pPr marL="20574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1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Daten&amp;Fa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4385" y="1123591"/>
            <a:ext cx="5514354" cy="5734409"/>
          </a:xfrm>
          <a:prstGeom prst="rect">
            <a:avLst/>
          </a:prstGeom>
        </p:spPr>
      </p:pic>
      <p:sp>
        <p:nvSpPr>
          <p:cNvPr id="5" name="Rectangle 5"/>
          <p:cNvSpPr/>
          <p:nvPr userDrawn="1"/>
        </p:nvSpPr>
        <p:spPr>
          <a:xfrm>
            <a:off x="0" y="0"/>
            <a:ext cx="12192000" cy="1074819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6" name="Rectangle 6"/>
          <p:cNvSpPr/>
          <p:nvPr userDrawn="1"/>
        </p:nvSpPr>
        <p:spPr>
          <a:xfrm>
            <a:off x="11496865" y="6263709"/>
            <a:ext cx="374290" cy="353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91562" y="5049401"/>
            <a:ext cx="1881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1600" dirty="0" smtClean="0">
                <a:solidFill>
                  <a:schemeClr val="accent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www.prowi-gt.de </a:t>
            </a:r>
            <a:endParaRPr lang="de-DE" sz="1600" dirty="0">
              <a:solidFill>
                <a:schemeClr val="accent5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9"/>
          <p:cNvSpPr/>
          <p:nvPr userDrawn="1"/>
        </p:nvSpPr>
        <p:spPr>
          <a:xfrm>
            <a:off x="1047750" y="0"/>
            <a:ext cx="4143375" cy="2328862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125" y="3900983"/>
            <a:ext cx="2500000" cy="1080000"/>
          </a:xfrm>
          <a:prstGeom prst="rect">
            <a:avLst/>
          </a:prstGeom>
        </p:spPr>
      </p:pic>
      <p:pic>
        <p:nvPicPr>
          <p:cNvPr id="14" name="Picture 2" descr="http://www.erfolgskreis-gt.de/fileadmin/user_upload/Service/Downloadbereich/Button_ErfolgsKreis-GT-grau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6"/>
          <a:stretch/>
        </p:blipFill>
        <p:spPr bwMode="auto">
          <a:xfrm>
            <a:off x="1047750" y="3900983"/>
            <a:ext cx="114741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836400" y="3463200"/>
            <a:ext cx="3736500" cy="437783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latin typeface="+mn-lt"/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836400" y="4178805"/>
            <a:ext cx="3736500" cy="6266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de-DE" dirty="0" smtClean="0"/>
              <a:t>Telefonnummer</a:t>
            </a:r>
          </a:p>
          <a:p>
            <a:pPr lvl="0"/>
            <a:r>
              <a:rPr lang="de-DE" dirty="0" smtClean="0"/>
              <a:t>E-Mail-Adresse</a:t>
            </a:r>
            <a:endParaRPr lang="de-DE" dirty="0"/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202399" y="597600"/>
            <a:ext cx="3671157" cy="9144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Überschrift</a:t>
            </a:r>
          </a:p>
          <a:p>
            <a:pPr lvl="0"/>
            <a:r>
              <a:rPr lang="de-DE" dirty="0" smtClean="0"/>
              <a:t>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4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5EC2D59-9005-4EFE-9926-A96FAAD92F5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tangle 6"/>
          <p:cNvSpPr/>
          <p:nvPr userDrawn="1"/>
        </p:nvSpPr>
        <p:spPr>
          <a:xfrm>
            <a:off x="11496865" y="6263709"/>
            <a:ext cx="374290" cy="353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030" y="6263709"/>
            <a:ext cx="1000979" cy="356856"/>
          </a:xfrm>
          <a:prstGeom prst="rect">
            <a:avLst/>
          </a:prstGeom>
        </p:spPr>
      </p:pic>
      <p:pic>
        <p:nvPicPr>
          <p:cNvPr id="9" name="Picture 2" descr="http://www.erfolgskreis-gt.de/fileadmin/user_upload/Service/Downloadbereich/Button_ErfolgsKreis-GT-grau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6"/>
          <a:stretch/>
        </p:blipFill>
        <p:spPr bwMode="auto">
          <a:xfrm>
            <a:off x="9533040" y="6263709"/>
            <a:ext cx="38247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2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Wir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Daten\Standortmarketing\Publikationen\Ein Bild vom Kreis\Neuauflage_2015\Korrekturen\Durchlauf 1 - KW 33\Bilder - geschlossen\Bilder 3\Miele_S.102_S.109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3" y="0"/>
            <a:ext cx="12193200" cy="460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 userDrawn="1"/>
        </p:nvSpPr>
        <p:spPr>
          <a:xfrm>
            <a:off x="11496865" y="6263709"/>
            <a:ext cx="374290" cy="353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030" y="6263709"/>
            <a:ext cx="1000979" cy="356856"/>
          </a:xfrm>
          <a:prstGeom prst="rect">
            <a:avLst/>
          </a:prstGeom>
        </p:spPr>
      </p:pic>
      <p:sp>
        <p:nvSpPr>
          <p:cNvPr id="11" name="Rectangle 4"/>
          <p:cNvSpPr/>
          <p:nvPr userDrawn="1"/>
        </p:nvSpPr>
        <p:spPr>
          <a:xfrm>
            <a:off x="1047600" y="3482381"/>
            <a:ext cx="4143375" cy="2328862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pic>
        <p:nvPicPr>
          <p:cNvPr id="14" name="Picture 2" descr="http://www.erfolgskreis-gt.de/fileadmin/user_upload/Service/Downloadbereich/Button_ErfolgsKreis-GT-grau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6"/>
          <a:stretch/>
        </p:blipFill>
        <p:spPr bwMode="auto">
          <a:xfrm>
            <a:off x="9533040" y="6263709"/>
            <a:ext cx="38247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47600" y="4885200"/>
            <a:ext cx="4143525" cy="914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258783" y="4646812"/>
            <a:ext cx="3842426" cy="25261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accent5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dirty="0" smtClean="0"/>
              <a:t>Bildnachweis: Fotografen eintragen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7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Touris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:\Daten\Bildarchiv\Freizeit+Tourismus\Radfahren\Radfahren Rhedaer Forst_September2013\hm_radtour-fotos_prowi-gt__MAR4936-035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00" y="-10115"/>
            <a:ext cx="12193200" cy="46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 userDrawn="1"/>
        </p:nvSpPr>
        <p:spPr>
          <a:xfrm>
            <a:off x="11496865" y="6263709"/>
            <a:ext cx="374290" cy="353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030" y="6263709"/>
            <a:ext cx="1000979" cy="356856"/>
          </a:xfrm>
          <a:prstGeom prst="rect">
            <a:avLst/>
          </a:prstGeom>
        </p:spPr>
      </p:pic>
      <p:sp>
        <p:nvSpPr>
          <p:cNvPr id="11" name="Rectangle 4"/>
          <p:cNvSpPr/>
          <p:nvPr userDrawn="1"/>
        </p:nvSpPr>
        <p:spPr>
          <a:xfrm>
            <a:off x="1047600" y="3482381"/>
            <a:ext cx="4143375" cy="232886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pic>
        <p:nvPicPr>
          <p:cNvPr id="14" name="Picture 2" descr="http://www.erfolgskreis-gt.de/fileadmin/user_upload/Service/Downloadbereich/Button_ErfolgsKreis-GT-grau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6"/>
          <a:stretch/>
        </p:blipFill>
        <p:spPr bwMode="auto">
          <a:xfrm>
            <a:off x="9533040" y="6263709"/>
            <a:ext cx="38247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47600" y="4885200"/>
            <a:ext cx="4143525" cy="914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258783" y="4646812"/>
            <a:ext cx="3842426" cy="25261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accent5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 dirty="0" smtClean="0"/>
              <a:t>Bildnachweis: Fotografen eintragen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38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Standort &amp; Flä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>
          <a:xfrm>
            <a:off x="0" y="1"/>
            <a:ext cx="2037347" cy="1925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Rectangle 8"/>
          <p:cNvSpPr/>
          <p:nvPr userDrawn="1"/>
        </p:nvSpPr>
        <p:spPr>
          <a:xfrm>
            <a:off x="11496865" y="6263709"/>
            <a:ext cx="374290" cy="353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030" y="6263709"/>
            <a:ext cx="1000979" cy="356856"/>
          </a:xfrm>
          <a:prstGeom prst="rect">
            <a:avLst/>
          </a:prstGeom>
        </p:spPr>
      </p:pic>
      <p:sp>
        <p:nvSpPr>
          <p:cNvPr id="13" name="Rectangle 6"/>
          <p:cNvSpPr txBox="1">
            <a:spLocks noChangeArrowheads="1"/>
          </p:cNvSpPr>
          <p:nvPr userDrawn="1"/>
        </p:nvSpPr>
        <p:spPr>
          <a:xfrm>
            <a:off x="9997550" y="7376391"/>
            <a:ext cx="2832100" cy="395287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79AB969-62C4-4098-A7A6-0E7C5E52D1D2}" type="slidenum">
              <a:rPr lang="de-DE" smtClean="0">
                <a:latin typeface="+mn-lt"/>
              </a:rPr>
              <a:pPr>
                <a:defRPr/>
              </a:pPr>
              <a:t>‹Nr.›</a:t>
            </a:fld>
            <a:endParaRPr lang="de-DE">
              <a:latin typeface="+mn-lt"/>
            </a:endParaRPr>
          </a:p>
        </p:txBody>
      </p:sp>
      <p:sp>
        <p:nvSpPr>
          <p:cNvPr id="21" name="Rectangle 3"/>
          <p:cNvSpPr/>
          <p:nvPr userDrawn="1"/>
        </p:nvSpPr>
        <p:spPr>
          <a:xfrm>
            <a:off x="-1" y="1925052"/>
            <a:ext cx="2037347" cy="4932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26" name="Picture 2" descr="http://www.erfolgskreis-gt.de/fileadmin/user_upload/Service/Downloadbereich/Button_ErfolgsKreis-GT-grau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6"/>
          <a:stretch/>
        </p:blipFill>
        <p:spPr bwMode="auto">
          <a:xfrm>
            <a:off x="9533040" y="6263709"/>
            <a:ext cx="38247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platzhalt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2354400" y="378000"/>
            <a:ext cx="9516755" cy="91440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Überschrift einfügen</a:t>
            </a:r>
            <a:endParaRPr lang="de-DE" dirty="0"/>
          </a:p>
        </p:txBody>
      </p:sp>
      <p:sp>
        <p:nvSpPr>
          <p:cNvPr id="30" name="Inhaltsplatzhalter 29"/>
          <p:cNvSpPr>
            <a:spLocks noGrp="1"/>
          </p:cNvSpPr>
          <p:nvPr>
            <p:ph sz="quarter" idx="11"/>
          </p:nvPr>
        </p:nvSpPr>
        <p:spPr>
          <a:xfrm>
            <a:off x="2354400" y="1925637"/>
            <a:ext cx="4464050" cy="4691731"/>
          </a:xfrm>
        </p:spPr>
        <p:txBody>
          <a:bodyPr/>
          <a:lstStyle>
            <a:lvl1pPr marL="2286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1pPr>
            <a:lvl2pPr marL="6858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2pPr>
            <a:lvl3pPr marL="11430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4pPr>
            <a:lvl5pPr marL="20574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1" name="Inhaltsplatzhalter 29"/>
          <p:cNvSpPr>
            <a:spLocks noGrp="1"/>
          </p:cNvSpPr>
          <p:nvPr>
            <p:ph sz="quarter" idx="12"/>
          </p:nvPr>
        </p:nvSpPr>
        <p:spPr>
          <a:xfrm>
            <a:off x="7112777" y="1925052"/>
            <a:ext cx="4758378" cy="4164463"/>
          </a:xfrm>
        </p:spPr>
        <p:txBody>
          <a:bodyPr/>
          <a:lstStyle>
            <a:lvl1pPr marL="514350" indent="-51435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1pPr>
            <a:lvl2pPr marL="914400" indent="-4572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2pPr>
            <a:lvl3pPr marL="1371600" indent="-4572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3pPr>
            <a:lvl4pPr marL="1714500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4pPr>
            <a:lvl5pPr marL="2171700" indent="-3429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74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Daten&amp;Fa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>
          <a:xfrm>
            <a:off x="0" y="1"/>
            <a:ext cx="2037347" cy="19250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Rectangle 8"/>
          <p:cNvSpPr/>
          <p:nvPr userDrawn="1"/>
        </p:nvSpPr>
        <p:spPr>
          <a:xfrm>
            <a:off x="11496865" y="6263709"/>
            <a:ext cx="374290" cy="353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030" y="6263709"/>
            <a:ext cx="1000979" cy="356856"/>
          </a:xfrm>
          <a:prstGeom prst="rect">
            <a:avLst/>
          </a:prstGeom>
        </p:spPr>
      </p:pic>
      <p:sp>
        <p:nvSpPr>
          <p:cNvPr id="13" name="Rectangle 6"/>
          <p:cNvSpPr txBox="1">
            <a:spLocks noChangeArrowheads="1"/>
          </p:cNvSpPr>
          <p:nvPr userDrawn="1"/>
        </p:nvSpPr>
        <p:spPr>
          <a:xfrm>
            <a:off x="9997550" y="7376391"/>
            <a:ext cx="2832100" cy="395287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79AB969-62C4-4098-A7A6-0E7C5E52D1D2}" type="slidenum">
              <a:rPr lang="de-DE" smtClean="0">
                <a:latin typeface="+mn-lt"/>
              </a:rPr>
              <a:pPr>
                <a:defRPr/>
              </a:pPr>
              <a:t>‹Nr.›</a:t>
            </a:fld>
            <a:endParaRPr lang="de-DE">
              <a:latin typeface="+mn-lt"/>
            </a:endParaRPr>
          </a:p>
        </p:txBody>
      </p:sp>
      <p:sp>
        <p:nvSpPr>
          <p:cNvPr id="21" name="Rectangle 3"/>
          <p:cNvSpPr/>
          <p:nvPr userDrawn="1"/>
        </p:nvSpPr>
        <p:spPr>
          <a:xfrm>
            <a:off x="-1" y="1925052"/>
            <a:ext cx="2037347" cy="4932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26" name="Picture 2" descr="http://www.erfolgskreis-gt.de/fileadmin/user_upload/Service/Downloadbereich/Button_ErfolgsKreis-GT-grau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6"/>
          <a:stretch/>
        </p:blipFill>
        <p:spPr bwMode="auto">
          <a:xfrm>
            <a:off x="9533040" y="6263709"/>
            <a:ext cx="38247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platzhalt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2354400" y="378000"/>
            <a:ext cx="9516755" cy="91440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Überschrift einfügen</a:t>
            </a:r>
            <a:endParaRPr lang="de-DE" dirty="0"/>
          </a:p>
        </p:txBody>
      </p:sp>
      <p:sp>
        <p:nvSpPr>
          <p:cNvPr id="30" name="Inhaltsplatzhalter 29"/>
          <p:cNvSpPr>
            <a:spLocks noGrp="1"/>
          </p:cNvSpPr>
          <p:nvPr>
            <p:ph sz="quarter" idx="11"/>
          </p:nvPr>
        </p:nvSpPr>
        <p:spPr>
          <a:xfrm>
            <a:off x="2354400" y="1925637"/>
            <a:ext cx="4464050" cy="4691731"/>
          </a:xfrm>
        </p:spPr>
        <p:txBody>
          <a:bodyPr/>
          <a:lstStyle>
            <a:lvl1pPr marL="2286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1pPr>
            <a:lvl2pPr marL="6858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2pPr>
            <a:lvl3pPr marL="11430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3pPr>
            <a:lvl4pPr marL="16002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4pPr>
            <a:lvl5pPr marL="20574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1" name="Inhaltsplatzhalter 29"/>
          <p:cNvSpPr>
            <a:spLocks noGrp="1"/>
          </p:cNvSpPr>
          <p:nvPr>
            <p:ph sz="quarter" idx="12"/>
          </p:nvPr>
        </p:nvSpPr>
        <p:spPr>
          <a:xfrm>
            <a:off x="7112777" y="1925052"/>
            <a:ext cx="4758378" cy="4164463"/>
          </a:xfrm>
        </p:spPr>
        <p:txBody>
          <a:bodyPr/>
          <a:lstStyle>
            <a:lvl1pPr marL="2286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1pPr>
            <a:lvl2pPr marL="6858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2pPr>
            <a:lvl3pPr marL="11430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3pPr>
            <a:lvl4pPr marL="16002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4pPr>
            <a:lvl5pPr marL="2057400" indent="-2286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8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_Standort&amp;Flä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/>
          <p:nvPr userDrawn="1"/>
        </p:nvSpPr>
        <p:spPr>
          <a:xfrm>
            <a:off x="0" y="1"/>
            <a:ext cx="2037347" cy="1925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Rectangle 8"/>
          <p:cNvSpPr/>
          <p:nvPr userDrawn="1"/>
        </p:nvSpPr>
        <p:spPr>
          <a:xfrm>
            <a:off x="11496865" y="6263709"/>
            <a:ext cx="374290" cy="353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030" y="6263709"/>
            <a:ext cx="1000979" cy="356856"/>
          </a:xfrm>
          <a:prstGeom prst="rect">
            <a:avLst/>
          </a:prstGeom>
        </p:spPr>
      </p:pic>
      <p:pic>
        <p:nvPicPr>
          <p:cNvPr id="18" name="Picture 2" descr="http://www.prowi-gt.de/fileadmin/Design/Slider/Startseite/Slider_Start_Vereinbarkeit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/>
          <a:stretch/>
        </p:blipFill>
        <p:spPr bwMode="auto">
          <a:xfrm>
            <a:off x="2028308" y="2867"/>
            <a:ext cx="10163692" cy="19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erfolgskreis-gt.de/fileadmin/user_upload/Service/Downloadbereich/Button_ErfolgsKreis-GT-grau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6"/>
          <a:stretch/>
        </p:blipFill>
        <p:spPr bwMode="auto">
          <a:xfrm>
            <a:off x="9533040" y="6263709"/>
            <a:ext cx="38247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platzhalt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037599" y="2588400"/>
            <a:ext cx="9833555" cy="59254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latin typeface="+mn-lt"/>
              </a:defRPr>
            </a:lvl1pPr>
          </a:lstStyle>
          <a:p>
            <a:pPr lvl="0"/>
            <a:r>
              <a:rPr lang="de-DE" dirty="0" smtClean="0"/>
              <a:t>Überschrift einfügen</a:t>
            </a:r>
            <a:endParaRPr lang="de-DE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>
          <a:xfrm>
            <a:off x="2036762" y="3679199"/>
            <a:ext cx="9834391" cy="2351949"/>
          </a:xfrm>
        </p:spPr>
        <p:txBody>
          <a:bodyPr/>
          <a:lstStyle>
            <a:lvl1pPr marL="2286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2000">
                <a:latin typeface="+mn-lt"/>
              </a:defRPr>
            </a:lvl1pPr>
            <a:lvl2pPr marL="6858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11430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20574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12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_Daten&amp;Fa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/>
          <p:nvPr userDrawn="1"/>
        </p:nvSpPr>
        <p:spPr>
          <a:xfrm>
            <a:off x="0" y="1"/>
            <a:ext cx="2037347" cy="19250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Rectangle 8"/>
          <p:cNvSpPr/>
          <p:nvPr userDrawn="1"/>
        </p:nvSpPr>
        <p:spPr>
          <a:xfrm>
            <a:off x="11496865" y="6263709"/>
            <a:ext cx="374290" cy="353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030" y="6263709"/>
            <a:ext cx="1000979" cy="356856"/>
          </a:xfrm>
          <a:prstGeom prst="rect">
            <a:avLst/>
          </a:prstGeom>
        </p:spPr>
      </p:pic>
      <p:pic>
        <p:nvPicPr>
          <p:cNvPr id="18" name="Picture 2" descr="http://www.prowi-gt.de/fileadmin/Design/Slider/Startseite/Slider_Start_Vereinbarkeit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/>
          <a:stretch/>
        </p:blipFill>
        <p:spPr bwMode="auto">
          <a:xfrm>
            <a:off x="2028308" y="2867"/>
            <a:ext cx="10163692" cy="19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erfolgskreis-gt.de/fileadmin/user_upload/Service/Downloadbereich/Button_ErfolgsKreis-GT-grau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6"/>
          <a:stretch/>
        </p:blipFill>
        <p:spPr bwMode="auto">
          <a:xfrm>
            <a:off x="9533040" y="6263709"/>
            <a:ext cx="38247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platzhalt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037599" y="2588400"/>
            <a:ext cx="9833555" cy="59254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latin typeface="+mn-lt"/>
              </a:defRPr>
            </a:lvl1pPr>
          </a:lstStyle>
          <a:p>
            <a:pPr lvl="0"/>
            <a:r>
              <a:rPr lang="de-DE" dirty="0" smtClean="0"/>
              <a:t>Überschrift einfügen</a:t>
            </a:r>
            <a:endParaRPr lang="de-DE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>
          <a:xfrm>
            <a:off x="2036762" y="3679199"/>
            <a:ext cx="9834391" cy="2351949"/>
          </a:xfrm>
        </p:spPr>
        <p:txBody>
          <a:bodyPr/>
          <a:lstStyle>
            <a:lvl1pPr marL="342900" indent="-34290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 sz="2000">
                <a:latin typeface="+mn-lt"/>
              </a:defRPr>
            </a:lvl1pPr>
            <a:lvl2pPr marL="742950" indent="-28575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1200150" indent="-28575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1657350" indent="-28575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2114550" indent="-285750"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8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_Standort&amp;Flä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0748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496865" y="6263709"/>
            <a:ext cx="374290" cy="353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Rectangle 9"/>
          <p:cNvSpPr/>
          <p:nvPr userDrawn="1"/>
        </p:nvSpPr>
        <p:spPr>
          <a:xfrm>
            <a:off x="1047750" y="0"/>
            <a:ext cx="4143375" cy="232886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030" y="6263709"/>
            <a:ext cx="1000979" cy="356856"/>
          </a:xfrm>
          <a:prstGeom prst="rect">
            <a:avLst/>
          </a:prstGeom>
        </p:spPr>
      </p:pic>
      <p:pic>
        <p:nvPicPr>
          <p:cNvPr id="14" name="Picture 2" descr="http://www.erfolgskreis-gt.de/fileadmin/user_upload/Service/Downloadbereich/Button_ErfolgsKreis-GT-grau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6"/>
          <a:stretch/>
        </p:blipFill>
        <p:spPr bwMode="auto">
          <a:xfrm>
            <a:off x="9533040" y="6263709"/>
            <a:ext cx="38247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platzhalt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02399" y="597600"/>
            <a:ext cx="3671157" cy="9144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Überschrift</a:t>
            </a:r>
          </a:p>
          <a:p>
            <a:pPr lvl="0"/>
            <a:r>
              <a:rPr lang="de-DE" dirty="0" smtClean="0"/>
              <a:t>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00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5EC2D59-9005-4EFE-9926-A96FAAD92F5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45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4" r:id="rId4"/>
    <p:sldLayoutId id="2147483652" r:id="rId5"/>
    <p:sldLayoutId id="2147483668" r:id="rId6"/>
    <p:sldLayoutId id="2147483653" r:id="rId7"/>
    <p:sldLayoutId id="2147483672" r:id="rId8"/>
    <p:sldLayoutId id="2147483654" r:id="rId9"/>
    <p:sldLayoutId id="2147483676" r:id="rId10"/>
    <p:sldLayoutId id="2147483677" r:id="rId11"/>
    <p:sldLayoutId id="2147483681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0" y="1"/>
            <a:ext cx="2037347" cy="1925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1600" dirty="0" smtClean="0">
                <a:solidFill>
                  <a:schemeClr val="bg1"/>
                </a:solidFill>
              </a:rPr>
              <a:t>„Kreis Gütersloh - Das Kraftpaket in NRW.“</a:t>
            </a:r>
          </a:p>
        </p:txBody>
      </p:sp>
      <p:sp>
        <p:nvSpPr>
          <p:cNvPr id="40" name="Textplatzhalter 1"/>
          <p:cNvSpPr txBox="1">
            <a:spLocks/>
          </p:cNvSpPr>
          <p:nvPr/>
        </p:nvSpPr>
        <p:spPr>
          <a:xfrm>
            <a:off x="638367" y="2314198"/>
            <a:ext cx="10907662" cy="592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accent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Der Kreis Gütersloh auf die Schnelle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9" name="Rectangle 8"/>
          <p:cNvSpPr/>
          <p:nvPr/>
        </p:nvSpPr>
        <p:spPr>
          <a:xfrm>
            <a:off x="11496865" y="6263709"/>
            <a:ext cx="374290" cy="353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B2E4239-3D9C-4609-B7AD-7AA631EC1A5D}" type="slidenum">
              <a:rPr lang="de-DE" sz="1200" smtClean="0">
                <a:solidFill>
                  <a:schemeClr val="bg1"/>
                </a:solidFill>
              </a:rPr>
              <a:t>1</a:t>
            </a:fld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59121" y="3062019"/>
            <a:ext cx="4968817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  <a:latin typeface="Arial" charset="0"/>
              </a:rPr>
              <a:t>Bevölkerung:		</a:t>
            </a:r>
            <a:r>
              <a:rPr lang="de-DE" sz="1600" dirty="0" smtClean="0">
                <a:solidFill>
                  <a:schemeClr val="accent1"/>
                </a:solidFill>
                <a:latin typeface="Arial" charset="0"/>
              </a:rPr>
              <a:t>	</a:t>
            </a:r>
            <a:r>
              <a:rPr lang="de-DE" sz="1600" b="1" dirty="0" smtClean="0">
                <a:solidFill>
                  <a:schemeClr val="accent1"/>
                </a:solidFill>
                <a:latin typeface="Arial" charset="0"/>
              </a:rPr>
              <a:t>371.344</a:t>
            </a:r>
            <a:br>
              <a:rPr lang="de-DE" sz="1600" b="1" dirty="0" smtClean="0">
                <a:solidFill>
                  <a:schemeClr val="accent1"/>
                </a:solidFill>
                <a:latin typeface="Arial" charset="0"/>
              </a:rPr>
            </a:br>
            <a:endParaRPr lang="de-DE" sz="1600" b="1" dirty="0">
              <a:solidFill>
                <a:schemeClr val="accent1"/>
              </a:solidFill>
              <a:latin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accent1"/>
                </a:solidFill>
                <a:latin typeface="Arial" charset="0"/>
              </a:rPr>
              <a:t>Fläche</a:t>
            </a:r>
            <a:r>
              <a:rPr lang="de-DE" sz="1600" dirty="0">
                <a:solidFill>
                  <a:schemeClr val="accent1"/>
                </a:solidFill>
                <a:latin typeface="Arial" charset="0"/>
              </a:rPr>
              <a:t>: 		</a:t>
            </a:r>
            <a:r>
              <a:rPr lang="de-DE" sz="1600" b="1" dirty="0">
                <a:solidFill>
                  <a:schemeClr val="accent1"/>
                </a:solidFill>
                <a:latin typeface="Arial" charset="0"/>
              </a:rPr>
              <a:t>	</a:t>
            </a:r>
            <a:r>
              <a:rPr lang="de-DE" sz="1600" b="1" dirty="0" smtClean="0">
                <a:solidFill>
                  <a:schemeClr val="accent1"/>
                </a:solidFill>
                <a:latin typeface="Arial" charset="0"/>
              </a:rPr>
              <a:t>	969 km²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b="1" dirty="0">
              <a:solidFill>
                <a:schemeClr val="accent1"/>
              </a:solidFill>
              <a:latin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Betriebe</a:t>
            </a:r>
            <a:r>
              <a:rPr lang="de-DE" sz="1600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de-DE" sz="1600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de-DE" sz="1600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sz="1600" b="1" dirty="0" smtClean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15.691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b="1" dirty="0">
              <a:solidFill>
                <a:srgbClr val="2093B1"/>
              </a:solidFill>
              <a:latin typeface="Arial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2093B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Anzahl </a:t>
            </a:r>
            <a:r>
              <a:rPr lang="de-DE" sz="1600" dirty="0" err="1">
                <a:solidFill>
                  <a:srgbClr val="2093B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sozialv</a:t>
            </a:r>
            <a:r>
              <a:rPr lang="de-DE" sz="1600" dirty="0">
                <a:solidFill>
                  <a:srgbClr val="2093B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.-pflichtig Beschäftigte: 	</a:t>
            </a:r>
            <a:r>
              <a:rPr lang="de-DE" sz="1600" b="1" dirty="0" smtClean="0">
                <a:solidFill>
                  <a:srgbClr val="2093B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182.430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b="1" dirty="0">
              <a:solidFill>
                <a:srgbClr val="2093B1"/>
              </a:solidFill>
              <a:latin typeface="Arial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2093B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Anzahl der Auszubildenden: 		</a:t>
            </a:r>
            <a:r>
              <a:rPr lang="de-DE" sz="1600" b="1" dirty="0" smtClean="0">
                <a:solidFill>
                  <a:srgbClr val="2093B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7.792</a:t>
            </a:r>
          </a:p>
          <a:p>
            <a:endParaRPr lang="de-DE" sz="1600" b="1" dirty="0" smtClean="0">
              <a:solidFill>
                <a:srgbClr val="2093B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2093B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Arbeitslosenquote: 	</a:t>
            </a:r>
            <a:r>
              <a:rPr lang="de-DE" sz="1600" dirty="0" smtClean="0">
                <a:solidFill>
                  <a:srgbClr val="2093B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de-DE" sz="1600" b="1" dirty="0" smtClean="0">
                <a:solidFill>
                  <a:srgbClr val="2093B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4,3 </a:t>
            </a:r>
            <a:r>
              <a:rPr lang="de-DE" sz="1600" b="1" dirty="0">
                <a:solidFill>
                  <a:srgbClr val="2093B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  <a:endParaRPr lang="de-DE" sz="16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93634" y="6539741"/>
            <a:ext cx="8315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2093B1"/>
                </a:solidFill>
              </a:rPr>
              <a:t>Aktualisiert: Mai 2020 (Quellen: </a:t>
            </a:r>
            <a:r>
              <a:rPr lang="de-DE" sz="1000" dirty="0" smtClean="0">
                <a:solidFill>
                  <a:schemeClr val="accent1"/>
                </a:solidFill>
                <a:latin typeface="Arial" charset="0"/>
              </a:rPr>
              <a:t>ZDF </a:t>
            </a:r>
            <a:r>
              <a:rPr lang="de-DE" sz="1000" dirty="0">
                <a:solidFill>
                  <a:schemeClr val="accent1"/>
                </a:solidFill>
                <a:latin typeface="Arial" charset="0"/>
              </a:rPr>
              <a:t>Kreis Gütersloh </a:t>
            </a:r>
            <a:r>
              <a:rPr lang="de-DE" sz="1000" dirty="0" smtClean="0">
                <a:solidFill>
                  <a:schemeClr val="accent1"/>
                </a:solidFill>
                <a:latin typeface="Arial" charset="0"/>
              </a:rPr>
              <a:t>2018, Strukturbericht 2018, IT NRW, Agentur für Arbeit) </a:t>
            </a:r>
            <a:r>
              <a:rPr lang="de-DE" sz="1000" dirty="0" smtClean="0">
                <a:solidFill>
                  <a:srgbClr val="2093B1"/>
                </a:solidFill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216767" y="3062019"/>
            <a:ext cx="4968817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2093B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Schulen</a:t>
            </a:r>
            <a:r>
              <a:rPr lang="de-DE" sz="1600" dirty="0">
                <a:solidFill>
                  <a:srgbClr val="2093B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		</a:t>
            </a:r>
            <a:r>
              <a:rPr lang="de-DE" sz="1600" b="1" dirty="0" smtClean="0">
                <a:solidFill>
                  <a:srgbClr val="2093B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108</a:t>
            </a:r>
            <a:r>
              <a:rPr lang="de-DE" sz="1600" dirty="0" smtClean="0">
                <a:solidFill>
                  <a:srgbClr val="2093B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2093B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Schüler:		</a:t>
            </a:r>
            <a:r>
              <a:rPr lang="de-DE" sz="16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sz="1600" b="1" dirty="0" smtClean="0">
                <a:solidFill>
                  <a:schemeClr val="accent1"/>
                </a:solidFill>
                <a:latin typeface="Arial" charset="0"/>
              </a:rPr>
              <a:t>50.477</a:t>
            </a:r>
          </a:p>
          <a:p>
            <a:pPr lvl="0"/>
            <a:endParaRPr lang="de-DE" sz="1600" b="1" dirty="0">
              <a:solidFill>
                <a:srgbClr val="2093B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Unsere starken Branchen: </a:t>
            </a:r>
            <a:r>
              <a:rPr lang="de-DE" sz="1600" dirty="0" smtClean="0">
                <a:solidFill>
                  <a:schemeClr val="accent1"/>
                </a:solidFill>
              </a:rPr>
              <a:t/>
            </a:r>
            <a:br>
              <a:rPr lang="de-DE" sz="1600" dirty="0" smtClean="0">
                <a:solidFill>
                  <a:schemeClr val="accent1"/>
                </a:solidFill>
              </a:rPr>
            </a:br>
            <a:r>
              <a:rPr lang="de-DE" sz="1600" dirty="0" smtClean="0">
                <a:solidFill>
                  <a:schemeClr val="accent1"/>
                </a:solidFill>
              </a:rPr>
              <a:t>Metall- </a:t>
            </a:r>
            <a:r>
              <a:rPr lang="de-DE" sz="1600" dirty="0">
                <a:solidFill>
                  <a:schemeClr val="accent1"/>
                </a:solidFill>
              </a:rPr>
              <a:t>und Elektroindustrie (Maschinenbau), Möbel, Ernährung, Medien, Logistik, Gesundheitswirtschaft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2093B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"/>
          <a:stretch/>
        </p:blipFill>
        <p:spPr>
          <a:xfrm>
            <a:off x="3992592" y="1"/>
            <a:ext cx="4757901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181171" y="646981"/>
            <a:ext cx="1699404" cy="27699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accent1"/>
                </a:solidFill>
                <a:latin typeface="Arial" charset="0"/>
              </a:rPr>
              <a:t>21.835 </a:t>
            </a:r>
            <a:r>
              <a:rPr lang="de-DE" sz="1200" dirty="0">
                <a:solidFill>
                  <a:schemeClr val="accent1"/>
                </a:solidFill>
                <a:latin typeface="Arial" charset="0"/>
              </a:rPr>
              <a:t>Einwohner</a:t>
            </a:r>
            <a:endParaRPr lang="de-DE" sz="14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211489" y="6003032"/>
            <a:ext cx="1699404" cy="27699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dirty="0" smtClean="0">
                <a:solidFill>
                  <a:schemeClr val="accent1"/>
                </a:solidFill>
                <a:latin typeface="Arial" charset="0"/>
              </a:rPr>
              <a:t>49.545</a:t>
            </a:r>
            <a:r>
              <a:rPr lang="de-DE" dirty="0" smtClean="0"/>
              <a:t> </a:t>
            </a:r>
            <a:r>
              <a:rPr lang="de-DE" dirty="0">
                <a:solidFill>
                  <a:schemeClr val="accent1"/>
                </a:solidFill>
                <a:latin typeface="Arial" charset="0"/>
              </a:rPr>
              <a:t>Einwohner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143259" y="4186210"/>
            <a:ext cx="1699404" cy="27699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dirty="0" smtClean="0">
                <a:solidFill>
                  <a:schemeClr val="accent1"/>
                </a:solidFill>
                <a:latin typeface="Arial" charset="0"/>
              </a:rPr>
              <a:t>25.879</a:t>
            </a:r>
            <a:r>
              <a:rPr lang="de-DE" dirty="0" smtClean="0"/>
              <a:t> </a:t>
            </a:r>
            <a:r>
              <a:rPr lang="de-DE" dirty="0">
                <a:solidFill>
                  <a:schemeClr val="accent1"/>
                </a:solidFill>
                <a:latin typeface="Arial" charset="0"/>
              </a:rPr>
              <a:t>Einwohner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143259" y="5429613"/>
            <a:ext cx="1699404" cy="27699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dirty="0" smtClean="0">
                <a:solidFill>
                  <a:schemeClr val="accent1"/>
                </a:solidFill>
                <a:latin typeface="Arial" charset="0"/>
              </a:rPr>
              <a:t>16.716</a:t>
            </a:r>
            <a:r>
              <a:rPr lang="de-DE" dirty="0" smtClean="0"/>
              <a:t> </a:t>
            </a:r>
            <a:r>
              <a:rPr lang="de-DE" dirty="0">
                <a:solidFill>
                  <a:schemeClr val="accent1"/>
                </a:solidFill>
                <a:latin typeface="Arial" charset="0"/>
              </a:rPr>
              <a:t>Einwohner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473570" y="6471732"/>
            <a:ext cx="1699404" cy="27699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dirty="0" smtClean="0">
                <a:solidFill>
                  <a:schemeClr val="accent1"/>
                </a:solidFill>
                <a:latin typeface="Arial" charset="0"/>
              </a:rPr>
              <a:t>8.661</a:t>
            </a:r>
            <a:r>
              <a:rPr lang="de-DE" dirty="0" smtClean="0"/>
              <a:t> </a:t>
            </a:r>
            <a:r>
              <a:rPr lang="de-DE" dirty="0">
                <a:solidFill>
                  <a:schemeClr val="accent1"/>
                </a:solidFill>
                <a:latin typeface="Arial" charset="0"/>
              </a:rPr>
              <a:t>Einwohner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123872" y="5564038"/>
            <a:ext cx="1699404" cy="27699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dirty="0" smtClean="0">
                <a:solidFill>
                  <a:schemeClr val="accent1"/>
                </a:solidFill>
                <a:latin typeface="Arial" charset="0"/>
              </a:rPr>
              <a:t>25.976</a:t>
            </a:r>
            <a:r>
              <a:rPr lang="de-DE" dirty="0" smtClean="0"/>
              <a:t> </a:t>
            </a:r>
            <a:r>
              <a:rPr lang="de-DE" dirty="0">
                <a:solidFill>
                  <a:schemeClr val="accent1"/>
                </a:solidFill>
                <a:latin typeface="Arial" charset="0"/>
              </a:rPr>
              <a:t>Einwohner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9491932" y="4836543"/>
            <a:ext cx="1699404" cy="27699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dirty="0" smtClean="0">
                <a:solidFill>
                  <a:schemeClr val="accent1"/>
                </a:solidFill>
                <a:latin typeface="Arial" charset="0"/>
              </a:rPr>
              <a:t>30.231</a:t>
            </a:r>
            <a:r>
              <a:rPr lang="de-DE" dirty="0" smtClean="0"/>
              <a:t> </a:t>
            </a:r>
            <a:r>
              <a:rPr lang="de-DE" dirty="0">
                <a:solidFill>
                  <a:schemeClr val="accent1"/>
                </a:solidFill>
                <a:latin typeface="Arial" charset="0"/>
              </a:rPr>
              <a:t>Einwohner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9123872" y="4324710"/>
            <a:ext cx="1699404" cy="27699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dirty="0" smtClean="0">
                <a:solidFill>
                  <a:schemeClr val="accent1"/>
                </a:solidFill>
                <a:latin typeface="Arial" charset="0"/>
              </a:rPr>
              <a:t>26.560</a:t>
            </a:r>
            <a:r>
              <a:rPr lang="de-DE" dirty="0" smtClean="0"/>
              <a:t> </a:t>
            </a:r>
            <a:r>
              <a:rPr lang="de-DE" dirty="0">
                <a:solidFill>
                  <a:schemeClr val="accent1"/>
                </a:solidFill>
                <a:latin typeface="Arial" charset="0"/>
              </a:rPr>
              <a:t>Einwohner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9123872" y="2725947"/>
            <a:ext cx="1699404" cy="27699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dirty="0" smtClean="0">
                <a:solidFill>
                  <a:schemeClr val="accent1"/>
                </a:solidFill>
                <a:latin typeface="Arial" charset="0"/>
              </a:rPr>
              <a:t>103.299</a:t>
            </a:r>
            <a:r>
              <a:rPr lang="de-DE" dirty="0" smtClean="0"/>
              <a:t> </a:t>
            </a:r>
            <a:r>
              <a:rPr lang="de-DE" dirty="0">
                <a:solidFill>
                  <a:schemeClr val="accent1"/>
                </a:solidFill>
                <a:latin typeface="Arial" charset="0"/>
              </a:rPr>
              <a:t>Einwohner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9123872" y="1289165"/>
            <a:ext cx="1699404" cy="27699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dirty="0" smtClean="0">
                <a:solidFill>
                  <a:schemeClr val="accent1"/>
                </a:solidFill>
                <a:latin typeface="Arial" charset="0"/>
              </a:rPr>
              <a:t>21.646</a:t>
            </a:r>
            <a:r>
              <a:rPr lang="de-DE" dirty="0" smtClean="0"/>
              <a:t> </a:t>
            </a:r>
            <a:r>
              <a:rPr lang="de-DE" dirty="0">
                <a:solidFill>
                  <a:schemeClr val="accent1"/>
                </a:solidFill>
                <a:latin typeface="Arial" charset="0"/>
              </a:rPr>
              <a:t>Einwohner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9491932" y="2051165"/>
            <a:ext cx="1699404" cy="27699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dirty="0" smtClean="0">
                <a:solidFill>
                  <a:schemeClr val="accent1"/>
                </a:solidFill>
                <a:latin typeface="Arial" charset="0"/>
              </a:rPr>
              <a:t>20.573</a:t>
            </a:r>
            <a:r>
              <a:rPr lang="de-DE" dirty="0" smtClean="0"/>
              <a:t> </a:t>
            </a:r>
            <a:r>
              <a:rPr lang="de-DE" dirty="0">
                <a:solidFill>
                  <a:schemeClr val="accent1"/>
                </a:solidFill>
                <a:latin typeface="Arial" charset="0"/>
              </a:rPr>
              <a:t>Einwohner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9123872" y="715992"/>
            <a:ext cx="1699404" cy="27699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dirty="0" smtClean="0">
                <a:solidFill>
                  <a:schemeClr val="accent1"/>
                </a:solidFill>
                <a:latin typeface="Arial" charset="0"/>
              </a:rPr>
              <a:t>11.383 Einwohner</a:t>
            </a:r>
            <a:endParaRPr lang="de-DE" dirty="0">
              <a:solidFill>
                <a:schemeClr val="accent1"/>
              </a:solidFill>
              <a:latin typeface="Arial" charset="0"/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3880575" y="785480"/>
            <a:ext cx="30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16" idx="3"/>
          </p:cNvCxnSpPr>
          <p:nvPr/>
        </p:nvCxnSpPr>
        <p:spPr>
          <a:xfrm>
            <a:off x="5172974" y="6610232"/>
            <a:ext cx="126233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15" idx="3"/>
          </p:cNvCxnSpPr>
          <p:nvPr/>
        </p:nvCxnSpPr>
        <p:spPr>
          <a:xfrm>
            <a:off x="3842663" y="5568113"/>
            <a:ext cx="34271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endCxn id="19" idx="1"/>
          </p:cNvCxnSpPr>
          <p:nvPr/>
        </p:nvCxnSpPr>
        <p:spPr>
          <a:xfrm>
            <a:off x="8609162" y="4463209"/>
            <a:ext cx="514710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endCxn id="20" idx="1"/>
          </p:cNvCxnSpPr>
          <p:nvPr/>
        </p:nvCxnSpPr>
        <p:spPr>
          <a:xfrm>
            <a:off x="8609162" y="2864446"/>
            <a:ext cx="514710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endCxn id="17" idx="1"/>
          </p:cNvCxnSpPr>
          <p:nvPr/>
        </p:nvCxnSpPr>
        <p:spPr>
          <a:xfrm>
            <a:off x="8609162" y="5702537"/>
            <a:ext cx="514710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endCxn id="18" idx="1"/>
          </p:cNvCxnSpPr>
          <p:nvPr/>
        </p:nvCxnSpPr>
        <p:spPr>
          <a:xfrm>
            <a:off x="7444596" y="4975042"/>
            <a:ext cx="2047336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13" idx="3"/>
          </p:cNvCxnSpPr>
          <p:nvPr/>
        </p:nvCxnSpPr>
        <p:spPr>
          <a:xfrm>
            <a:off x="3910893" y="6141532"/>
            <a:ext cx="141448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>
            <a:stCxn id="14" idx="3"/>
          </p:cNvCxnSpPr>
          <p:nvPr/>
        </p:nvCxnSpPr>
        <p:spPr>
          <a:xfrm flipV="1">
            <a:off x="3842663" y="4324709"/>
            <a:ext cx="342712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endCxn id="23" idx="1"/>
          </p:cNvCxnSpPr>
          <p:nvPr/>
        </p:nvCxnSpPr>
        <p:spPr>
          <a:xfrm>
            <a:off x="7444596" y="854491"/>
            <a:ext cx="1679276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>
            <a:endCxn id="21" idx="1"/>
          </p:cNvCxnSpPr>
          <p:nvPr/>
        </p:nvCxnSpPr>
        <p:spPr>
          <a:xfrm>
            <a:off x="8609162" y="1427665"/>
            <a:ext cx="5147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>
            <a:endCxn id="22" idx="1"/>
          </p:cNvCxnSpPr>
          <p:nvPr/>
        </p:nvCxnSpPr>
        <p:spPr>
          <a:xfrm>
            <a:off x="7444596" y="2189665"/>
            <a:ext cx="204733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7488231" y="279397"/>
            <a:ext cx="1699404" cy="27699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accent1"/>
                </a:solidFill>
                <a:latin typeface="Arial" charset="0"/>
              </a:rPr>
              <a:t>9.040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>
                <a:solidFill>
                  <a:schemeClr val="accent1"/>
                </a:solidFill>
                <a:latin typeface="Arial" charset="0"/>
              </a:rPr>
              <a:t>Einwohner</a:t>
            </a:r>
          </a:p>
        </p:txBody>
      </p:sp>
      <p:cxnSp>
        <p:nvCxnSpPr>
          <p:cNvPr id="76" name="Gerade Verbindung 75"/>
          <p:cNvCxnSpPr>
            <a:endCxn id="75" idx="1"/>
          </p:cNvCxnSpPr>
          <p:nvPr/>
        </p:nvCxnSpPr>
        <p:spPr>
          <a:xfrm>
            <a:off x="6305909" y="417897"/>
            <a:ext cx="118232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-25877" y="6292123"/>
            <a:ext cx="2104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1000" dirty="0" smtClean="0">
                <a:solidFill>
                  <a:srgbClr val="2093B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Stand: Januar 2020 (Quelle:</a:t>
            </a:r>
          </a:p>
          <a:p>
            <a:r>
              <a:rPr lang="de-DE" altLang="de-DE" sz="1000" dirty="0" smtClean="0">
                <a:solidFill>
                  <a:srgbClr val="2093B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Der Kreis Gütersloh | Zahlen, Daten, Fakten 2020)</a:t>
            </a:r>
            <a:endParaRPr lang="de-DE" sz="2400" dirty="0" smtClean="0">
              <a:solidFill>
                <a:srgbClr val="2093B1"/>
              </a:solidFill>
            </a:endParaRPr>
          </a:p>
        </p:txBody>
      </p:sp>
      <p:sp>
        <p:nvSpPr>
          <p:cNvPr id="36" name="Rectangle 8"/>
          <p:cNvSpPr/>
          <p:nvPr/>
        </p:nvSpPr>
        <p:spPr>
          <a:xfrm>
            <a:off x="11496865" y="6263709"/>
            <a:ext cx="374290" cy="353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B2E4239-3D9C-4609-B7AD-7AA631EC1A5D}" type="slidenum">
              <a:rPr lang="de-DE" sz="1200" smtClean="0">
                <a:solidFill>
                  <a:schemeClr val="bg1"/>
                </a:solidFill>
              </a:rPr>
              <a:t>2</a:t>
            </a:fld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140635" y="2189664"/>
            <a:ext cx="1841112" cy="954107"/>
          </a:xfrm>
          <a:prstGeom prst="rect">
            <a:avLst/>
          </a:prstGeom>
          <a:noFill/>
          <a:ln>
            <a:solidFill>
              <a:srgbClr val="2093B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2093B1"/>
                </a:solidFill>
              </a:rPr>
              <a:t>Kreis Gütersloh insgesamt : </a:t>
            </a:r>
            <a:br>
              <a:rPr lang="de-DE" sz="1400" b="1" dirty="0" smtClean="0">
                <a:solidFill>
                  <a:srgbClr val="2093B1"/>
                </a:solidFill>
              </a:rPr>
            </a:br>
            <a:endParaRPr lang="de-DE" sz="1400" b="1" dirty="0" smtClean="0">
              <a:solidFill>
                <a:srgbClr val="2093B1"/>
              </a:solidFill>
            </a:endParaRPr>
          </a:p>
          <a:p>
            <a:r>
              <a:rPr lang="de-DE" sz="1400" b="1" dirty="0">
                <a:solidFill>
                  <a:schemeClr val="accent1"/>
                </a:solidFill>
                <a:latin typeface="Arial" charset="0"/>
              </a:rPr>
              <a:t>371.344</a:t>
            </a:r>
            <a:r>
              <a:rPr lang="de-DE" sz="1400" b="1" dirty="0" smtClean="0">
                <a:solidFill>
                  <a:srgbClr val="2093B1"/>
                </a:solidFill>
              </a:rPr>
              <a:t> Einwohner</a:t>
            </a:r>
          </a:p>
        </p:txBody>
      </p:sp>
    </p:spTree>
    <p:extLst>
      <p:ext uri="{BB962C8B-B14F-4D97-AF65-F5344CB8AC3E}">
        <p14:creationId xmlns:p14="http://schemas.microsoft.com/office/powerpoint/2010/main" val="5681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ro Wirtschaft GT">
      <a:dk1>
        <a:srgbClr val="3C3C3C"/>
      </a:dk1>
      <a:lt1>
        <a:srgbClr val="FFFFFF"/>
      </a:lt1>
      <a:dk2>
        <a:srgbClr val="3C3C3C"/>
      </a:dk2>
      <a:lt2>
        <a:srgbClr val="D6DADF"/>
      </a:lt2>
      <a:accent1>
        <a:srgbClr val="0092B0"/>
      </a:accent1>
      <a:accent2>
        <a:srgbClr val="ADAF17"/>
      </a:accent2>
      <a:accent3>
        <a:srgbClr val="EABD26"/>
      </a:accent3>
      <a:accent4>
        <a:srgbClr val="F07E3B"/>
      </a:accent4>
      <a:accent5>
        <a:srgbClr val="47575F"/>
      </a:accent5>
      <a:accent6>
        <a:srgbClr val="CD1316"/>
      </a:accent6>
      <a:hlink>
        <a:srgbClr val="0092B0"/>
      </a:hlink>
      <a:folHlink>
        <a:srgbClr val="CD131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alpha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Breitbild</PresentationFormat>
  <Paragraphs>37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Open Sans</vt:lpstr>
      <vt:lpstr>Wingdings</vt:lpstr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Geschäftsbericht</dc:title>
  <dc:creator>Jevgenij Rykov</dc:creator>
  <cp:lastModifiedBy>Krieft, Nils</cp:lastModifiedBy>
  <cp:revision>326</cp:revision>
  <cp:lastPrinted>2016-07-18T07:48:20Z</cp:lastPrinted>
  <dcterms:created xsi:type="dcterms:W3CDTF">2016-01-11T16:24:42Z</dcterms:created>
  <dcterms:modified xsi:type="dcterms:W3CDTF">2021-10-04T11:32:36Z</dcterms:modified>
</cp:coreProperties>
</file>